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17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70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6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82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57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96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4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63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88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8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63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720D-6ECF-437A-B779-E674CCF539F7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002F-5EAF-4B08-AAA6-BBB11278D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08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Temp\logo_inc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404664"/>
            <a:ext cx="3137615" cy="158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820" y="3068960"/>
            <a:ext cx="7772400" cy="2118097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Предложения по организации регионального МЭВ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1008112"/>
          </a:xfrm>
        </p:spPr>
        <p:txBody>
          <a:bodyPr>
            <a:noAutofit/>
          </a:bodyPr>
          <a:lstStyle/>
          <a:p>
            <a:r>
              <a:rPr lang="ru-RU" sz="1800" dirty="0"/>
              <a:t>Комплексная система обеспечения межведомственного электронного взаимодействия региональных и федеральных органов исполнительной власти на базе СМЭВ 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373216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Предложение различных вариантов организации инфраструктуры регионального межведомственного электронного взаимодействия</a:t>
            </a:r>
            <a:r>
              <a:rPr lang="en-US" dirty="0" smtClean="0"/>
              <a:t>.</a:t>
            </a:r>
          </a:p>
          <a:p>
            <a:r>
              <a:rPr lang="ru-RU" dirty="0" smtClean="0"/>
              <a:t>Способы взаимодействия и форматы передачи данных между региональными 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94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200" dirty="0" smtClean="0"/>
              <a:t>1.1. Прямое взаимодействие ИС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1916832"/>
            <a:ext cx="3390377" cy="29433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/>
              <a:t>МФЦ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7545" y="2506563"/>
            <a:ext cx="2975997" cy="53346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Веб-сервис обработки внешних запросов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7545" y="3159311"/>
            <a:ext cx="2975997" cy="7005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 обращения к веб-сервису внешних запросов ОГВ</a:t>
            </a:r>
            <a:endParaRPr lang="ru-RU" sz="1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7545" y="3977579"/>
            <a:ext cx="2979097" cy="7005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 обращения к веб-сервису внешних запросов ИС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22706" y="1150402"/>
            <a:ext cx="3465718" cy="20089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/>
              <a:t>ОГВ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14160" y="1681470"/>
            <a:ext cx="3126680" cy="47072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Веб-сервис обработки внешних запросов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14161" y="2294198"/>
            <a:ext cx="3126681" cy="2887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 к веб-сервису МФЦ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14160" y="2668131"/>
            <a:ext cx="3123581" cy="28755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 к веб-сервису ИС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22706" y="3503623"/>
            <a:ext cx="3465718" cy="193162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14160" y="3998711"/>
            <a:ext cx="3126680" cy="47072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Веб-сервис обработки внешних запросов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01933" y="4654113"/>
            <a:ext cx="3126681" cy="2887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 к веб-сервису МФЦ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14160" y="5013176"/>
            <a:ext cx="3123581" cy="28755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Клиент к веб-сервису ОГВ</a:t>
            </a:r>
            <a:endParaRPr lang="ru-RU" sz="1600" dirty="0"/>
          </a:p>
        </p:txBody>
      </p:sp>
      <p:cxnSp>
        <p:nvCxnSpPr>
          <p:cNvPr id="24" name="Прямая со стрелкой 23"/>
          <p:cNvCxnSpPr>
            <a:stCxn id="12" idx="1"/>
            <a:endCxn id="5" idx="3"/>
          </p:cNvCxnSpPr>
          <p:nvPr/>
        </p:nvCxnSpPr>
        <p:spPr>
          <a:xfrm flipH="1">
            <a:off x="3453542" y="2438549"/>
            <a:ext cx="1660619" cy="334747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7" idx="1"/>
            <a:endCxn id="5" idx="3"/>
          </p:cNvCxnSpPr>
          <p:nvPr/>
        </p:nvCxnSpPr>
        <p:spPr>
          <a:xfrm flipH="1" flipV="1">
            <a:off x="3453542" y="2773296"/>
            <a:ext cx="1648391" cy="2025168"/>
          </a:xfrm>
          <a:prstGeom prst="straightConnector1">
            <a:avLst/>
          </a:prstGeom>
          <a:ln>
            <a:headEnd type="diamond" w="med" len="med"/>
            <a:tailEnd type="stealth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3"/>
            <a:endCxn id="11" idx="1"/>
          </p:cNvCxnSpPr>
          <p:nvPr/>
        </p:nvCxnSpPr>
        <p:spPr>
          <a:xfrm flipV="1">
            <a:off x="3453542" y="1916832"/>
            <a:ext cx="1660618" cy="1592773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" idx="3"/>
            <a:endCxn id="16" idx="1"/>
          </p:cNvCxnSpPr>
          <p:nvPr/>
        </p:nvCxnSpPr>
        <p:spPr>
          <a:xfrm flipV="1">
            <a:off x="3456642" y="4234073"/>
            <a:ext cx="1657518" cy="93800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18" idx="3"/>
            <a:endCxn id="11" idx="3"/>
          </p:cNvCxnSpPr>
          <p:nvPr/>
        </p:nvCxnSpPr>
        <p:spPr>
          <a:xfrm flipV="1">
            <a:off x="8237741" y="1916832"/>
            <a:ext cx="3099" cy="3240121"/>
          </a:xfrm>
          <a:prstGeom prst="bentConnector3">
            <a:avLst>
              <a:gd name="adj1" fmla="val 18506970"/>
            </a:avLst>
          </a:prstGeom>
          <a:ln>
            <a:headEnd type="diamond" w="med" len="med"/>
            <a:tailEnd type="stealth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stCxn id="13" idx="3"/>
            <a:endCxn id="16" idx="3"/>
          </p:cNvCxnSpPr>
          <p:nvPr/>
        </p:nvCxnSpPr>
        <p:spPr>
          <a:xfrm>
            <a:off x="8237741" y="2811908"/>
            <a:ext cx="3099" cy="1422165"/>
          </a:xfrm>
          <a:prstGeom prst="bentConnector3">
            <a:avLst>
              <a:gd name="adj1" fmla="val 11061439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Объект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86409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Плюсы</a:t>
            </a:r>
            <a:r>
              <a:rPr lang="ru-RU" dirty="0" smtClean="0"/>
              <a:t>: простота первого этапа реализации сервисов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Минусы</a:t>
            </a:r>
            <a:r>
              <a:rPr lang="ru-RU" dirty="0" smtClean="0"/>
              <a:t>: отсутствие единой инфраструктуры , каждая ИС сама определяет формат запросов и в том числе ЭЦП, отсутствие возможностей масштабирования, сложности поддержки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46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Выноска-облако 21"/>
          <p:cNvSpPr/>
          <p:nvPr/>
        </p:nvSpPr>
        <p:spPr>
          <a:xfrm>
            <a:off x="429368" y="980729"/>
            <a:ext cx="8319096" cy="792088"/>
          </a:xfrm>
          <a:prstGeom prst="cloudCallout">
            <a:avLst>
              <a:gd name="adj1" fmla="val 40783"/>
              <a:gd name="adj2" fmla="val -21826"/>
            </a:avLst>
          </a:prstGeom>
          <a:gradFill>
            <a:gsLst>
              <a:gs pos="48000">
                <a:schemeClr val="accent1">
                  <a:shade val="51000"/>
                  <a:satMod val="130000"/>
                  <a:lumMod val="0"/>
                  <a:lumOff val="100000"/>
                  <a:alpha val="37000"/>
                </a:schemeClr>
              </a:gs>
              <a:gs pos="95000">
                <a:srgbClr val="6D9DD8">
                  <a:alpha val="68000"/>
                  <a:lumMod val="99000"/>
                </a:srgbClr>
              </a:gs>
              <a:gs pos="83000">
                <a:schemeClr val="accent1">
                  <a:shade val="93000"/>
                  <a:satMod val="130000"/>
                  <a:lumMod val="49000"/>
                  <a:lumOff val="51000"/>
                  <a:alpha val="72000"/>
                </a:schemeClr>
              </a:gs>
              <a:gs pos="100000">
                <a:schemeClr val="accent1">
                  <a:shade val="94000"/>
                  <a:satMod val="135000"/>
                  <a:lumMod val="68000"/>
                  <a:lumOff val="32000"/>
                  <a:alpha val="65000"/>
                </a:schemeClr>
              </a:gs>
            </a:gsLst>
          </a:gradFill>
          <a:ln>
            <a:noFill/>
          </a:ln>
          <a:effectLst>
            <a:outerShdw blurRad="190500" dist="76200" dir="5400000" sx="104000" sy="104000" rotWithShape="0">
              <a:schemeClr val="tx2">
                <a:lumMod val="40000"/>
                <a:lumOff val="60000"/>
                <a:alpha val="8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СМЭВ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58023" cy="634082"/>
          </a:xfrm>
        </p:spPr>
        <p:txBody>
          <a:bodyPr>
            <a:noAutofit/>
          </a:bodyPr>
          <a:lstStyle/>
          <a:p>
            <a:r>
              <a:rPr lang="ru-RU" sz="3200" dirty="0" smtClean="0"/>
              <a:t>1.2. Прямое взаимодействие ИС на базе СМЭВ</a:t>
            </a:r>
            <a:endParaRPr lang="ru-RU" sz="32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251521" y="1916832"/>
            <a:ext cx="2927155" cy="3384376"/>
            <a:chOff x="251520" y="1916832"/>
            <a:chExt cx="3390377" cy="294335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51520" y="1916832"/>
              <a:ext cx="3390377" cy="294335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МФЦ</a:t>
              </a:r>
              <a:endParaRPr lang="ru-RU" dirty="0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77545" y="2506563"/>
              <a:ext cx="2975997" cy="53346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СМЭВ-сервис обработки внешних запросов</a:t>
              </a:r>
              <a:endParaRPr lang="ru-RU" sz="1600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77545" y="3159311"/>
              <a:ext cx="2975997" cy="7005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обращения к веб-сервису внешних запросов ОГВ</a:t>
              </a:r>
              <a:endParaRPr lang="ru-RU" sz="1600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77545" y="3977579"/>
              <a:ext cx="2979097" cy="7005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обращения к веб-сервису внешних запросов ИС</a:t>
              </a:r>
              <a:endParaRPr lang="ru-RU" sz="16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729266" y="1912269"/>
            <a:ext cx="2288485" cy="3388939"/>
            <a:chOff x="3851920" y="1912269"/>
            <a:chExt cx="3465718" cy="2008909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3851920" y="1912269"/>
              <a:ext cx="3465718" cy="200890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ОГВ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043374" y="2443337"/>
              <a:ext cx="3126679" cy="47072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СМЭВ-сервис внешних запросов</a:t>
              </a:r>
              <a:endParaRPr lang="ru-RU" sz="1600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043375" y="3056065"/>
              <a:ext cx="3126681" cy="28870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к веб-сервису МФЦ</a:t>
              </a:r>
              <a:endParaRPr lang="ru-RU" sz="1600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043374" y="3429998"/>
              <a:ext cx="3123581" cy="28755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к веб-сервису ИС</a:t>
              </a:r>
              <a:endParaRPr lang="ru-RU" sz="16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516216" y="1864433"/>
            <a:ext cx="2299007" cy="3436775"/>
            <a:chOff x="7452320" y="1864433"/>
            <a:chExt cx="3465718" cy="1931625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452320" y="1864433"/>
              <a:ext cx="3465718" cy="193162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ИС</a:t>
              </a:r>
              <a:endParaRPr lang="ru-RU" dirty="0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643774" y="2359521"/>
              <a:ext cx="3126680" cy="47072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СМЭВ-сервис внешних запросов</a:t>
              </a:r>
              <a:endParaRPr lang="ru-RU" sz="1600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631547" y="3014923"/>
              <a:ext cx="3126681" cy="28870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к веб-сервису МФЦ</a:t>
              </a:r>
              <a:endParaRPr lang="ru-RU" sz="1600" dirty="0"/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643774" y="3373986"/>
              <a:ext cx="3123581" cy="28755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к веб-сервису ОГВ</a:t>
              </a:r>
              <a:endParaRPr lang="ru-RU" sz="1600" dirty="0"/>
            </a:p>
          </p:txBody>
        </p:sp>
      </p:grpSp>
      <p:cxnSp>
        <p:nvCxnSpPr>
          <p:cNvPr id="24" name="Прямая со стрелкой 23"/>
          <p:cNvCxnSpPr/>
          <p:nvPr/>
        </p:nvCxnSpPr>
        <p:spPr>
          <a:xfrm rot="10800000">
            <a:off x="1727593" y="2594927"/>
            <a:ext cx="2124327" cy="1490389"/>
          </a:xfrm>
          <a:prstGeom prst="bentConnector4">
            <a:avLst>
              <a:gd name="adj1" fmla="val 12521"/>
              <a:gd name="adj2" fmla="val 186438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1828494" y="2594927"/>
            <a:ext cx="4903746" cy="1573307"/>
          </a:xfrm>
          <a:prstGeom prst="bentConnector4">
            <a:avLst>
              <a:gd name="adj1" fmla="val 9541"/>
              <a:gd name="adj2" fmla="val 165046"/>
            </a:avLst>
          </a:prstGeom>
          <a:ln cap="flat" cmpd="sng">
            <a:round/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2988095" y="2808157"/>
            <a:ext cx="1871937" cy="940101"/>
          </a:xfrm>
          <a:prstGeom prst="bentConnector4">
            <a:avLst>
              <a:gd name="adj1" fmla="val 14666"/>
              <a:gd name="adj2" fmla="val 217947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078815" y="2745301"/>
            <a:ext cx="4661537" cy="1943831"/>
          </a:xfrm>
          <a:prstGeom prst="bentConnector4">
            <a:avLst>
              <a:gd name="adj1" fmla="val 8077"/>
              <a:gd name="adj2" fmla="val 165396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/>
          <p:nvPr/>
        </p:nvCxnSpPr>
        <p:spPr>
          <a:xfrm rot="10800000">
            <a:off x="4977015" y="2808158"/>
            <a:ext cx="1755225" cy="1997903"/>
          </a:xfrm>
          <a:prstGeom prst="bentConnector4">
            <a:avLst>
              <a:gd name="adj1" fmla="val 18159"/>
              <a:gd name="adj2" fmla="val 155928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/>
          <p:nvPr/>
        </p:nvCxnSpPr>
        <p:spPr>
          <a:xfrm flipV="1">
            <a:off x="5868144" y="2745301"/>
            <a:ext cx="1762018" cy="1969853"/>
          </a:xfrm>
          <a:prstGeom prst="bentConnector4">
            <a:avLst>
              <a:gd name="adj1" fmla="val 14267"/>
              <a:gd name="adj2" fmla="val 170606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Объект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8640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Плюсы</a:t>
            </a:r>
            <a:r>
              <a:rPr lang="ru-RU" dirty="0" smtClean="0"/>
              <a:t>: формат сообщений СМЭВ, «классический» СМЭВ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Минусы</a:t>
            </a:r>
            <a:r>
              <a:rPr lang="ru-RU" dirty="0" smtClean="0"/>
              <a:t>: отсутствие единой инфраструктуры, отсутствие возможностей масштабирования, сложности поддержки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64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Выноска-облако 21"/>
          <p:cNvSpPr/>
          <p:nvPr/>
        </p:nvSpPr>
        <p:spPr>
          <a:xfrm>
            <a:off x="429368" y="980728"/>
            <a:ext cx="8319096" cy="1614198"/>
          </a:xfrm>
          <a:prstGeom prst="cloudCallout">
            <a:avLst>
              <a:gd name="adj1" fmla="val 40783"/>
              <a:gd name="adj2" fmla="val -21826"/>
            </a:avLst>
          </a:prstGeom>
          <a:gradFill>
            <a:gsLst>
              <a:gs pos="48000">
                <a:schemeClr val="accent1">
                  <a:shade val="51000"/>
                  <a:satMod val="130000"/>
                  <a:lumMod val="0"/>
                  <a:lumOff val="100000"/>
                  <a:alpha val="37000"/>
                </a:schemeClr>
              </a:gs>
              <a:gs pos="95000">
                <a:srgbClr val="6D9DD8">
                  <a:alpha val="68000"/>
                  <a:lumMod val="99000"/>
                </a:srgbClr>
              </a:gs>
              <a:gs pos="83000">
                <a:schemeClr val="accent1">
                  <a:shade val="93000"/>
                  <a:satMod val="130000"/>
                  <a:lumMod val="49000"/>
                  <a:lumOff val="51000"/>
                  <a:alpha val="72000"/>
                </a:schemeClr>
              </a:gs>
              <a:gs pos="100000">
                <a:schemeClr val="accent1">
                  <a:shade val="94000"/>
                  <a:satMod val="135000"/>
                  <a:lumMod val="68000"/>
                  <a:lumOff val="32000"/>
                  <a:alpha val="65000"/>
                </a:schemeClr>
              </a:gs>
            </a:gsLst>
          </a:gradFill>
          <a:ln>
            <a:noFill/>
          </a:ln>
          <a:effectLst>
            <a:outerShdw blurRad="190500" dist="76200" dir="5400000" sx="104000" sy="104000" rotWithShape="0">
              <a:schemeClr val="tx2">
                <a:lumMod val="40000"/>
                <a:lumOff val="60000"/>
                <a:alpha val="8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СМЭВ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7" y="274638"/>
            <a:ext cx="8640961" cy="634082"/>
          </a:xfrm>
        </p:spPr>
        <p:txBody>
          <a:bodyPr>
            <a:noAutofit/>
          </a:bodyPr>
          <a:lstStyle/>
          <a:p>
            <a:r>
              <a:rPr lang="ru-RU" sz="2400" dirty="0" smtClean="0"/>
              <a:t>1.3. МЭВ с единой аккумулирующей точкой доступа к различным ИС </a:t>
            </a:r>
            <a:r>
              <a:rPr lang="ru-RU" sz="1800" dirty="0" smtClean="0"/>
              <a:t>(в формате СМЭВ)</a:t>
            </a:r>
            <a:endParaRPr lang="ru-RU" sz="18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251521" y="2594926"/>
            <a:ext cx="2927155" cy="2706282"/>
            <a:chOff x="251520" y="1916832"/>
            <a:chExt cx="3390377" cy="294335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51520" y="1916832"/>
              <a:ext cx="3390377" cy="294335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МФЦ</a:t>
              </a:r>
              <a:endParaRPr lang="ru-RU" dirty="0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77545" y="2506563"/>
              <a:ext cx="2975997" cy="53346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СМЭВ-сервис обработки внешних запросов</a:t>
              </a:r>
              <a:endParaRPr lang="ru-RU" sz="1600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77545" y="3159311"/>
              <a:ext cx="2975997" cy="7005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ОГВ</a:t>
              </a:r>
              <a:endParaRPr lang="ru-RU" sz="1600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77545" y="3977579"/>
              <a:ext cx="2979097" cy="7005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ИС</a:t>
              </a:r>
              <a:endParaRPr lang="ru-RU" sz="16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729266" y="2594927"/>
            <a:ext cx="2288485" cy="2706281"/>
            <a:chOff x="3851920" y="1912269"/>
            <a:chExt cx="3465718" cy="2008909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3851920" y="1912269"/>
              <a:ext cx="3465718" cy="200890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ОГВ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043374" y="2443337"/>
              <a:ext cx="3126679" cy="47072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СМЭВ-сервис внешних запросов</a:t>
              </a:r>
              <a:endParaRPr lang="ru-RU" sz="1600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043375" y="3056065"/>
              <a:ext cx="3126681" cy="28870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МФЦ</a:t>
              </a:r>
              <a:endParaRPr lang="ru-RU" sz="1600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043374" y="3429998"/>
              <a:ext cx="3123581" cy="28755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ИС</a:t>
              </a:r>
              <a:endParaRPr lang="ru-RU" sz="16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516216" y="2594926"/>
            <a:ext cx="2299007" cy="2706282"/>
            <a:chOff x="7452320" y="1864433"/>
            <a:chExt cx="3465718" cy="1931625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452320" y="1864433"/>
              <a:ext cx="3465718" cy="193162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ИС</a:t>
              </a:r>
              <a:endParaRPr lang="ru-RU" dirty="0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643774" y="2359521"/>
              <a:ext cx="3126680" cy="47072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СМЭВ-сервис внешних запросов</a:t>
              </a:r>
              <a:endParaRPr lang="ru-RU" sz="1600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631547" y="3014923"/>
              <a:ext cx="3126681" cy="28870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МФЦ</a:t>
              </a:r>
              <a:endParaRPr lang="ru-RU" sz="1600" dirty="0"/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643774" y="3373986"/>
              <a:ext cx="3123581" cy="28755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ОГВ</a:t>
              </a:r>
              <a:endParaRPr lang="ru-RU" sz="1600" dirty="0"/>
            </a:p>
          </p:txBody>
        </p:sp>
      </p:grpSp>
      <p:cxnSp>
        <p:nvCxnSpPr>
          <p:cNvPr id="24" name="Прямая со стрелкой 23"/>
          <p:cNvCxnSpPr>
            <a:stCxn id="12" idx="1"/>
          </p:cNvCxnSpPr>
          <p:nvPr/>
        </p:nvCxnSpPr>
        <p:spPr>
          <a:xfrm rot="10800000">
            <a:off x="3563890" y="2420889"/>
            <a:ext cx="291799" cy="1909352"/>
          </a:xfrm>
          <a:prstGeom prst="bentConnector2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7" idx="1"/>
          </p:cNvCxnSpPr>
          <p:nvPr/>
        </p:nvCxnSpPr>
        <p:spPr>
          <a:xfrm rot="10800000">
            <a:off x="6300193" y="2420889"/>
            <a:ext cx="334915" cy="1988161"/>
          </a:xfrm>
          <a:prstGeom prst="bentConnector2">
            <a:avLst/>
          </a:prstGeom>
          <a:ln cap="flat" cmpd="sng">
            <a:round/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3"/>
          </p:cNvCxnSpPr>
          <p:nvPr/>
        </p:nvCxnSpPr>
        <p:spPr>
          <a:xfrm flipV="1">
            <a:off x="3016056" y="2420889"/>
            <a:ext cx="259800" cy="1638519"/>
          </a:xfrm>
          <a:prstGeom prst="bentConnector2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" idx="3"/>
          </p:cNvCxnSpPr>
          <p:nvPr/>
        </p:nvCxnSpPr>
        <p:spPr>
          <a:xfrm flipV="1">
            <a:off x="3018733" y="2420889"/>
            <a:ext cx="401139" cy="2390879"/>
          </a:xfrm>
          <a:prstGeom prst="bentConnector2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18" idx="1"/>
          </p:cNvCxnSpPr>
          <p:nvPr/>
        </p:nvCxnSpPr>
        <p:spPr>
          <a:xfrm rot="10800000">
            <a:off x="6444210" y="2420888"/>
            <a:ext cx="199009" cy="2490418"/>
          </a:xfrm>
          <a:prstGeom prst="bentConnector2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stCxn id="13" idx="3"/>
          </p:cNvCxnSpPr>
          <p:nvPr/>
        </p:nvCxnSpPr>
        <p:spPr>
          <a:xfrm flipV="1">
            <a:off x="5918252" y="2420889"/>
            <a:ext cx="165916" cy="2412318"/>
          </a:xfrm>
          <a:prstGeom prst="bentConnector2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Объект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8640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Плюсы</a:t>
            </a:r>
            <a:r>
              <a:rPr lang="ru-RU" dirty="0" smtClean="0"/>
              <a:t>: формат сообщений СМЭВ, единая региональная инфраструктура, возможности масштабирования, единая точка поддержки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Минусы</a:t>
            </a:r>
            <a:r>
              <a:rPr lang="ru-RU" dirty="0" smtClean="0"/>
              <a:t>: сложности разработки ЕРСМЭВ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3528" y="1556793"/>
            <a:ext cx="8424936" cy="86409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/>
              <a:t>Единый региональный СМЭВ-сервис МЭВ</a:t>
            </a:r>
            <a:endParaRPr lang="ru-RU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31281" y="1988841"/>
            <a:ext cx="1967634" cy="3169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СМЭВ-клиент МФЦ</a:t>
            </a:r>
            <a:endParaRPr lang="ru-RU" sz="1600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889691" y="1988841"/>
            <a:ext cx="1967634" cy="3169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СМЭВ-клиент ОГВ</a:t>
            </a:r>
            <a:endParaRPr lang="ru-RU" sz="1600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681902" y="1988841"/>
            <a:ext cx="1967634" cy="3169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СМЭВ-клиент ИС</a:t>
            </a:r>
            <a:endParaRPr lang="ru-RU" sz="1600" dirty="0"/>
          </a:p>
        </p:txBody>
      </p:sp>
      <p:cxnSp>
        <p:nvCxnSpPr>
          <p:cNvPr id="47" name="Соединительная линия уступом 46"/>
          <p:cNvCxnSpPr>
            <a:stCxn id="46" idx="2"/>
            <a:endCxn id="16" idx="0"/>
          </p:cNvCxnSpPr>
          <p:nvPr/>
        </p:nvCxnSpPr>
        <p:spPr>
          <a:xfrm>
            <a:off x="7665719" y="2305754"/>
            <a:ext cx="14551" cy="982810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12700">
            <a:contourClr>
              <a:schemeClr val="accent4">
                <a:lumMod val="20000"/>
                <a:lumOff val="80000"/>
              </a:schemeClr>
            </a:contourClr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46"/>
          <p:cNvCxnSpPr>
            <a:stCxn id="45" idx="2"/>
            <a:endCxn id="11" idx="0"/>
          </p:cNvCxnSpPr>
          <p:nvPr/>
        </p:nvCxnSpPr>
        <p:spPr>
          <a:xfrm>
            <a:off x="4873508" y="2305754"/>
            <a:ext cx="14485" cy="1004596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12700">
            <a:contourClr>
              <a:schemeClr val="accent4">
                <a:lumMod val="20000"/>
                <a:lumOff val="80000"/>
              </a:schemeClr>
            </a:contourClr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4" name="Соединительная линия уступом 46"/>
          <p:cNvCxnSpPr>
            <a:stCxn id="43" idx="2"/>
            <a:endCxn id="5" idx="0"/>
          </p:cNvCxnSpPr>
          <p:nvPr/>
        </p:nvCxnSpPr>
        <p:spPr>
          <a:xfrm>
            <a:off x="1715098" y="2305754"/>
            <a:ext cx="16263" cy="831403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12700">
            <a:contourClr>
              <a:schemeClr val="accent4">
                <a:lumMod val="20000"/>
                <a:lumOff val="80000"/>
              </a:schemeClr>
            </a:contourClr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9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Выноска-облако 21"/>
          <p:cNvSpPr/>
          <p:nvPr/>
        </p:nvSpPr>
        <p:spPr>
          <a:xfrm>
            <a:off x="429368" y="980728"/>
            <a:ext cx="8319096" cy="1080120"/>
          </a:xfrm>
          <a:prstGeom prst="cloudCallout">
            <a:avLst>
              <a:gd name="adj1" fmla="val 40783"/>
              <a:gd name="adj2" fmla="val -21826"/>
            </a:avLst>
          </a:prstGeom>
          <a:gradFill>
            <a:gsLst>
              <a:gs pos="48000">
                <a:schemeClr val="accent1">
                  <a:shade val="51000"/>
                  <a:satMod val="130000"/>
                  <a:lumMod val="0"/>
                  <a:lumOff val="100000"/>
                  <a:alpha val="37000"/>
                </a:schemeClr>
              </a:gs>
              <a:gs pos="95000">
                <a:srgbClr val="6D9DD8">
                  <a:alpha val="68000"/>
                  <a:lumMod val="99000"/>
                </a:srgbClr>
              </a:gs>
              <a:gs pos="83000">
                <a:schemeClr val="accent1">
                  <a:shade val="93000"/>
                  <a:satMod val="130000"/>
                  <a:lumMod val="49000"/>
                  <a:lumOff val="51000"/>
                  <a:alpha val="72000"/>
                </a:schemeClr>
              </a:gs>
              <a:gs pos="100000">
                <a:schemeClr val="accent1">
                  <a:shade val="94000"/>
                  <a:satMod val="135000"/>
                  <a:lumMod val="68000"/>
                  <a:lumOff val="32000"/>
                  <a:alpha val="65000"/>
                </a:schemeClr>
              </a:gs>
            </a:gsLst>
          </a:gradFill>
          <a:ln>
            <a:noFill/>
          </a:ln>
          <a:effectLst>
            <a:outerShdw blurRad="190500" dist="76200" dir="5400000" sx="104000" sy="104000" rotWithShape="0">
              <a:schemeClr val="tx2">
                <a:lumMod val="40000"/>
                <a:lumOff val="60000"/>
                <a:alpha val="8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СМЭВ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7" y="274638"/>
            <a:ext cx="8640961" cy="634082"/>
          </a:xfrm>
        </p:spPr>
        <p:txBody>
          <a:bodyPr>
            <a:noAutofit/>
          </a:bodyPr>
          <a:lstStyle/>
          <a:p>
            <a:r>
              <a:rPr lang="ru-RU" sz="2400" dirty="0" smtClean="0"/>
              <a:t>1.4. МЭВ с единой системой обеспечения доступа к различным ИС </a:t>
            </a:r>
            <a:r>
              <a:rPr lang="ru-RU" sz="1800" dirty="0" smtClean="0"/>
              <a:t>(в формате СМЭВ)</a:t>
            </a:r>
            <a:endParaRPr lang="ru-RU" sz="18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251521" y="2924944"/>
            <a:ext cx="2927155" cy="2376264"/>
            <a:chOff x="251520" y="1916832"/>
            <a:chExt cx="3390377" cy="294335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51520" y="1916832"/>
              <a:ext cx="3390377" cy="294335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МФЦ</a:t>
              </a:r>
              <a:endParaRPr lang="ru-RU" dirty="0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77545" y="2506563"/>
              <a:ext cx="2975997" cy="53346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ЕРСМЭВ</a:t>
              </a:r>
              <a:endParaRPr lang="ru-RU" sz="1600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77545" y="3159311"/>
              <a:ext cx="2975997" cy="7005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ОГВ</a:t>
              </a:r>
              <a:endParaRPr lang="ru-RU" sz="1600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77545" y="3977579"/>
              <a:ext cx="2979097" cy="70058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ИС</a:t>
              </a:r>
              <a:endParaRPr lang="ru-RU" sz="16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3729266" y="2924944"/>
            <a:ext cx="2288485" cy="2376264"/>
            <a:chOff x="3851920" y="1912269"/>
            <a:chExt cx="3465718" cy="2008909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3851920" y="1912269"/>
              <a:ext cx="3465718" cy="200890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ОГВ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043374" y="2443337"/>
              <a:ext cx="3126679" cy="47072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ЕРСМЭВ</a:t>
              </a:r>
              <a:endParaRPr lang="ru-RU" sz="1600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043375" y="3056065"/>
              <a:ext cx="3126681" cy="28870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МФЦ</a:t>
              </a:r>
              <a:endParaRPr lang="ru-RU" sz="1600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043374" y="3429998"/>
              <a:ext cx="3123581" cy="28755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ИС</a:t>
              </a:r>
              <a:endParaRPr lang="ru-RU" sz="16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516216" y="2924944"/>
            <a:ext cx="2299007" cy="2376264"/>
            <a:chOff x="7452320" y="1864433"/>
            <a:chExt cx="3465718" cy="1931625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452320" y="1864433"/>
              <a:ext cx="3465718" cy="193162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dirty="0" smtClean="0"/>
                <a:t>ИС</a:t>
              </a:r>
              <a:endParaRPr lang="ru-RU" dirty="0"/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643774" y="2359521"/>
              <a:ext cx="3126680" cy="47072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СМЭВ-клиент ЕРСМЭВ</a:t>
              </a:r>
              <a:endParaRPr lang="ru-RU" sz="1600" dirty="0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7631547" y="3014923"/>
              <a:ext cx="3126681" cy="28870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МФЦ</a:t>
              </a:r>
              <a:endParaRPr lang="ru-RU" sz="1600" dirty="0"/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7643774" y="3373986"/>
              <a:ext cx="3123581" cy="28755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/>
                <a:t>Запросы к ОГВ</a:t>
              </a:r>
              <a:endParaRPr lang="ru-RU" sz="1600" dirty="0"/>
            </a:p>
          </p:txBody>
        </p:sp>
      </p:grpSp>
      <p:cxnSp>
        <p:nvCxnSpPr>
          <p:cNvPr id="24" name="Прямая со стрелкой 23"/>
          <p:cNvCxnSpPr>
            <a:stCxn id="12" idx="1"/>
            <a:endCxn id="11" idx="1"/>
          </p:cNvCxnSpPr>
          <p:nvPr/>
        </p:nvCxnSpPr>
        <p:spPr>
          <a:xfrm rot="10800000">
            <a:off x="3855688" y="3831526"/>
            <a:ext cx="1" cy="617120"/>
          </a:xfrm>
          <a:prstGeom prst="bentConnector3">
            <a:avLst>
              <a:gd name="adj1" fmla="val 22860100000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7" idx="1"/>
            <a:endCxn id="16" idx="1"/>
          </p:cNvCxnSpPr>
          <p:nvPr/>
        </p:nvCxnSpPr>
        <p:spPr>
          <a:xfrm rot="10800000" flipH="1">
            <a:off x="6635106" y="3823537"/>
            <a:ext cx="8111" cy="694307"/>
          </a:xfrm>
          <a:prstGeom prst="bentConnector3">
            <a:avLst>
              <a:gd name="adj1" fmla="val -2818395"/>
            </a:avLst>
          </a:prstGeom>
          <a:ln cap="flat" cmpd="sng">
            <a:round/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1"/>
            <a:endCxn id="5" idx="1"/>
          </p:cNvCxnSpPr>
          <p:nvPr/>
        </p:nvCxnSpPr>
        <p:spPr>
          <a:xfrm rot="10800000">
            <a:off x="446665" y="3616395"/>
            <a:ext cx="12700" cy="594445"/>
          </a:xfrm>
          <a:prstGeom prst="bentConnector3">
            <a:avLst>
              <a:gd name="adj1" fmla="val 2472898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" idx="3"/>
            <a:endCxn id="5" idx="3"/>
          </p:cNvCxnSpPr>
          <p:nvPr/>
        </p:nvCxnSpPr>
        <p:spPr>
          <a:xfrm flipH="1" flipV="1">
            <a:off x="3016056" y="3616394"/>
            <a:ext cx="2677" cy="1255058"/>
          </a:xfrm>
          <a:prstGeom prst="bentConnector3">
            <a:avLst>
              <a:gd name="adj1" fmla="val -8539410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>
            <a:stCxn id="18" idx="3"/>
            <a:endCxn id="16" idx="3"/>
          </p:cNvCxnSpPr>
          <p:nvPr/>
        </p:nvCxnSpPr>
        <p:spPr>
          <a:xfrm flipV="1">
            <a:off x="8715266" y="3823536"/>
            <a:ext cx="2056" cy="1135317"/>
          </a:xfrm>
          <a:prstGeom prst="bentConnector3">
            <a:avLst>
              <a:gd name="adj1" fmla="val 11218677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stCxn id="13" idx="3"/>
            <a:endCxn id="11" idx="3"/>
          </p:cNvCxnSpPr>
          <p:nvPr/>
        </p:nvCxnSpPr>
        <p:spPr>
          <a:xfrm flipV="1">
            <a:off x="5918252" y="3831526"/>
            <a:ext cx="2046" cy="1058751"/>
          </a:xfrm>
          <a:prstGeom prst="bentConnector3">
            <a:avLst>
              <a:gd name="adj1" fmla="val 11273021"/>
            </a:avLst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6350">
            <a:contourClr>
              <a:schemeClr val="bg1">
                <a:lumMod val="75000"/>
              </a:scheme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Объект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8640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Плюсы</a:t>
            </a:r>
            <a:r>
              <a:rPr lang="ru-RU" dirty="0" smtClean="0"/>
              <a:t>: формат сообщений СМЭВ, единая региональная инфраструктура, возможности масштабирования, единая точка поддержки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Минусы</a:t>
            </a:r>
            <a:r>
              <a:rPr lang="ru-RU" dirty="0" smtClean="0"/>
              <a:t>: сложности разработки ЕРСМЭВ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23528" y="1484784"/>
            <a:ext cx="8424936" cy="129614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/>
              <a:t>Единая региональная система МЭВ</a:t>
            </a:r>
            <a:endParaRPr lang="ru-RU" dirty="0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39551" y="1988841"/>
            <a:ext cx="8033181" cy="7200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3" rtlCol="0" anchor="t"/>
          <a:lstStyle/>
          <a:p>
            <a:pPr algn="ctr"/>
            <a:r>
              <a:rPr lang="ru-RU" sz="1600" dirty="0" smtClean="0"/>
              <a:t>СМЭВ-сервис обработки запросов для ИС: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Хранение запросов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Прием запросов от клиента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Выдача запросов поставщикам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Прием ответов от поставщиков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 smtClean="0"/>
              <a:t>Распределение запросов и ответов по поставщикам и клиентам</a:t>
            </a:r>
          </a:p>
        </p:txBody>
      </p:sp>
      <p:cxnSp>
        <p:nvCxnSpPr>
          <p:cNvPr id="47" name="Соединительная линия уступом 46"/>
          <p:cNvCxnSpPr>
            <a:stCxn id="16" idx="0"/>
          </p:cNvCxnSpPr>
          <p:nvPr/>
        </p:nvCxnSpPr>
        <p:spPr>
          <a:xfrm flipH="1" flipV="1">
            <a:off x="7588916" y="2708920"/>
            <a:ext cx="91354" cy="825076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12700">
            <a:contourClr>
              <a:schemeClr val="accent4">
                <a:lumMod val="20000"/>
                <a:lumOff val="80000"/>
              </a:schemeClr>
            </a:contourClr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46"/>
          <p:cNvCxnSpPr>
            <a:stCxn id="11" idx="0"/>
          </p:cNvCxnSpPr>
          <p:nvPr/>
        </p:nvCxnSpPr>
        <p:spPr>
          <a:xfrm flipH="1" flipV="1">
            <a:off x="4873508" y="2708920"/>
            <a:ext cx="14485" cy="844205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12700">
            <a:contourClr>
              <a:schemeClr val="accent4">
                <a:lumMod val="20000"/>
                <a:lumOff val="80000"/>
              </a:schemeClr>
            </a:contourClr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4" name="Соединительная линия уступом 46"/>
          <p:cNvCxnSpPr>
            <a:stCxn id="5" idx="0"/>
          </p:cNvCxnSpPr>
          <p:nvPr/>
        </p:nvCxnSpPr>
        <p:spPr>
          <a:xfrm flipV="1">
            <a:off x="1731361" y="2708920"/>
            <a:ext cx="193956" cy="692132"/>
          </a:xfrm>
          <a:prstGeom prst="straightConnector1">
            <a:avLst/>
          </a:prstGeom>
          <a:ln>
            <a:headEnd type="diamond" w="med" len="med"/>
            <a:tailEnd type="stealth" w="lg" len="lg"/>
          </a:ln>
          <a:scene3d>
            <a:camera prst="orthographicFront"/>
            <a:lightRig rig="threePt" dir="t"/>
          </a:scene3d>
          <a:sp3d contourW="12700">
            <a:contourClr>
              <a:schemeClr val="accent4">
                <a:lumMod val="20000"/>
                <a:lumOff val="80000"/>
              </a:schemeClr>
            </a:contourClr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6605099" y="1616524"/>
            <a:ext cx="1967634" cy="3297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Веб-клиент для сторонних операторов</a:t>
            </a:r>
            <a:endParaRPr lang="ru-RU" sz="1200" dirty="0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39551" y="1616523"/>
            <a:ext cx="1967634" cy="31691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Единая БД запросов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293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dirty="0" smtClean="0"/>
              <a:t>2. Форматы передачи данных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Текстовый формат сообщений. Текстовый запрос и текстовый ответ.</a:t>
            </a:r>
          </a:p>
          <a:p>
            <a:pPr marL="800100" lvl="2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Плюсы</a:t>
            </a:r>
            <a:r>
              <a:rPr lang="ru-RU" dirty="0" smtClean="0"/>
              <a:t>: простота разработки и поддержки</a:t>
            </a:r>
          </a:p>
          <a:p>
            <a:pPr marL="800100" lvl="2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Минусы</a:t>
            </a:r>
            <a:r>
              <a:rPr lang="ru-RU" dirty="0" smtClean="0"/>
              <a:t>: создание и обработка запросов невозможны в автоматическом режиме требуется оператор у клиента и поставщика данных</a:t>
            </a:r>
          </a:p>
          <a:p>
            <a:pPr marL="800100" lvl="2" indent="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Формат и состав данных определяется поставщиком. ЕРСМЭВ транслирует форматы и состав клиентам.</a:t>
            </a:r>
          </a:p>
          <a:p>
            <a:pPr marL="800100" lvl="2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Плюсы</a:t>
            </a:r>
            <a:r>
              <a:rPr lang="ru-RU" dirty="0" smtClean="0"/>
              <a:t>: достаточно простая разработка сервисов</a:t>
            </a:r>
          </a:p>
          <a:p>
            <a:pPr marL="800100" lvl="2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Минусы</a:t>
            </a:r>
            <a:r>
              <a:rPr lang="ru-RU" dirty="0" smtClean="0"/>
              <a:t>: некоторое повышение сложности разработки ЕРСМЭВ, сложности поддержки различных форматов для разных поставщиков у клиента</a:t>
            </a:r>
          </a:p>
          <a:p>
            <a:pPr marL="800100" lvl="2" indent="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Формат и состав данных определяется ЕРСМЭВ. Поставщик берет форматы и состав у ЕРСМЭВ и проводит внутренний </a:t>
            </a:r>
            <a:r>
              <a:rPr lang="ru-RU" dirty="0" err="1" smtClean="0"/>
              <a:t>маппинг</a:t>
            </a:r>
            <a:r>
              <a:rPr lang="ru-RU" dirty="0" smtClean="0"/>
              <a:t> данных.</a:t>
            </a:r>
          </a:p>
          <a:p>
            <a:pPr marL="800100" lvl="2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Плюсы</a:t>
            </a:r>
            <a:r>
              <a:rPr lang="ru-RU" dirty="0" smtClean="0"/>
              <a:t>: единый формат данных у клиентов, возможность изменения формата данных администратором ЕРСМЭВ</a:t>
            </a:r>
          </a:p>
          <a:p>
            <a:pPr marL="800100" lvl="2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Минусы</a:t>
            </a:r>
            <a:r>
              <a:rPr lang="ru-RU" dirty="0" smtClean="0"/>
              <a:t>: сложности разработки ЕРСМЭВ, сложности разработки сервисов поставки 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32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502</Words>
  <Application>Microsoft Office PowerPoint</Application>
  <PresentationFormat>Экран (4:3)</PresentationFormat>
  <Paragraphs>92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Предложения по организации регионального МЭВ</vt:lpstr>
      <vt:lpstr>1.1. Прямое взаимодействие ИС</vt:lpstr>
      <vt:lpstr>1.2. Прямое взаимодействие ИС на базе СМЭВ</vt:lpstr>
      <vt:lpstr>1.3. МЭВ с единой аккумулирующей точкой доступа к различным ИС (в формате СМЭВ)</vt:lpstr>
      <vt:lpstr>1.4. МЭВ с единой системой обеспечения доступа к различным ИС (в формате СМЭВ)</vt:lpstr>
      <vt:lpstr>2. Форматы передачи данных</vt:lpstr>
    </vt:vector>
  </TitlesOfParts>
  <Company>Инкап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Золичев Олег</dc:creator>
  <cp:lastModifiedBy>Золичев Олег</cp:lastModifiedBy>
  <cp:revision>32</cp:revision>
  <dcterms:created xsi:type="dcterms:W3CDTF">2013-04-30T10:59:04Z</dcterms:created>
  <dcterms:modified xsi:type="dcterms:W3CDTF">2013-05-24T10:25:46Z</dcterms:modified>
</cp:coreProperties>
</file>